
<file path=[Content_Types].xml><?xml version="1.0" encoding="utf-8"?>
<Types xmlns="http://schemas.openxmlformats.org/package/2006/content-types">
  <Default Extension="png" ContentType="image/png"/>
  <Default Extension="jfif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12" r:id="rId3"/>
    <p:sldId id="313" r:id="rId4"/>
    <p:sldId id="311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3" r:id="rId13"/>
    <p:sldId id="324" r:id="rId14"/>
    <p:sldId id="321" r:id="rId15"/>
    <p:sldId id="310" r:id="rId16"/>
    <p:sldId id="322" r:id="rId17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F7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94660"/>
  </p:normalViewPr>
  <p:slideViewPr>
    <p:cSldViewPr>
      <p:cViewPr>
        <p:scale>
          <a:sx n="50" d="100"/>
          <a:sy n="50" d="100"/>
        </p:scale>
        <p:origin x="-1229" y="-67"/>
      </p:cViewPr>
      <p:guideLst>
        <p:guide orient="horz" pos="1888"/>
        <p:guide pos="54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4077B-D376-42B8-B3BC-0D185A429091}" type="datetimeFigureOut">
              <a:rPr lang="es-AR" smtClean="0"/>
              <a:t>3/10/2022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F660B2-DEC3-4A4D-9689-BA932344933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83744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E042-24D8-4F38-B118-FD19545E1A16}" type="datetimeFigureOut">
              <a:rPr lang="es-AR" smtClean="0"/>
              <a:t>3/10/2022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15F4-BB94-4E71-8B24-F7104B56631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17379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E042-24D8-4F38-B118-FD19545E1A16}" type="datetimeFigureOut">
              <a:rPr lang="es-AR" smtClean="0"/>
              <a:t>3/10/2022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15F4-BB94-4E71-8B24-F7104B56631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13717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E042-24D8-4F38-B118-FD19545E1A16}" type="datetimeFigureOut">
              <a:rPr lang="es-AR" smtClean="0"/>
              <a:t>3/10/2022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15F4-BB94-4E71-8B24-F7104B56631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7854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E042-24D8-4F38-B118-FD19545E1A16}" type="datetimeFigureOut">
              <a:rPr lang="es-AR" smtClean="0"/>
              <a:t>3/10/2022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15F4-BB94-4E71-8B24-F7104B56631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41613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E042-24D8-4F38-B118-FD19545E1A16}" type="datetimeFigureOut">
              <a:rPr lang="es-AR" smtClean="0"/>
              <a:t>3/10/2022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15F4-BB94-4E71-8B24-F7104B56631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53501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E042-24D8-4F38-B118-FD19545E1A16}" type="datetimeFigureOut">
              <a:rPr lang="es-AR" smtClean="0"/>
              <a:t>3/10/2022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15F4-BB94-4E71-8B24-F7104B56631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03759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E042-24D8-4F38-B118-FD19545E1A16}" type="datetimeFigureOut">
              <a:rPr lang="es-AR" smtClean="0"/>
              <a:t>3/10/2022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15F4-BB94-4E71-8B24-F7104B56631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68269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E042-24D8-4F38-B118-FD19545E1A16}" type="datetimeFigureOut">
              <a:rPr lang="es-AR" smtClean="0"/>
              <a:t>3/10/2022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15F4-BB94-4E71-8B24-F7104B56631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1202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E042-24D8-4F38-B118-FD19545E1A16}" type="datetimeFigureOut">
              <a:rPr lang="es-AR" smtClean="0"/>
              <a:t>3/10/2022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15F4-BB94-4E71-8B24-F7104B56631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29875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E042-24D8-4F38-B118-FD19545E1A16}" type="datetimeFigureOut">
              <a:rPr lang="es-AR" smtClean="0"/>
              <a:t>3/10/2022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15F4-BB94-4E71-8B24-F7104B56631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87159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E042-24D8-4F38-B118-FD19545E1A16}" type="datetimeFigureOut">
              <a:rPr lang="es-AR" smtClean="0"/>
              <a:t>3/10/2022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15F4-BB94-4E71-8B24-F7104B56631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81987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6E042-24D8-4F38-B118-FD19545E1A16}" type="datetimeFigureOut">
              <a:rPr lang="es-AR" smtClean="0"/>
              <a:t>3/10/2022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115F4-BB94-4E71-8B24-F7104B56631B}" type="slidenum">
              <a:rPr lang="es-AR" smtClean="0"/>
              <a:t>‹Nº›</a:t>
            </a:fld>
            <a:endParaRPr lang="es-AR"/>
          </a:p>
        </p:txBody>
      </p:sp>
      <p:cxnSp>
        <p:nvCxnSpPr>
          <p:cNvPr id="7" name="6 Conector recto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  <a:ln w="762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1312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pmislej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Repaso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dos de los rankings más empleados en 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deportes</a:t>
            </a:r>
            <a:b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Pablo </a:t>
            </a:r>
            <a:r>
              <a:rPr lang="es-MX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Mislej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 smtClean="0">
                <a:latin typeface="Arial" pitchFamily="34" charset="0"/>
                <a:cs typeface="Arial" pitchFamily="34" charset="0"/>
              </a:rPr>
              <a:t>Instituto de Cálculo UBA-Conicet</a:t>
            </a:r>
            <a:endParaRPr lang="es-A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 b="1" i="1" dirty="0" smtClean="0"/>
          </a:p>
          <a:p>
            <a:endParaRPr lang="es-AR" b="1" i="1" dirty="0" smtClean="0"/>
          </a:p>
          <a:p>
            <a:r>
              <a:rPr lang="es-AR" b="1" i="1" dirty="0" smtClean="0"/>
              <a:t>UMA 2022</a:t>
            </a:r>
            <a:r>
              <a:rPr lang="es-AR" b="1" i="1" dirty="0"/>
              <a:t> </a:t>
            </a:r>
            <a:r>
              <a:rPr lang="es-AR" b="1" i="1" dirty="0" smtClean="0"/>
              <a:t> </a:t>
            </a:r>
            <a:r>
              <a:rPr lang="es-AR" dirty="0" smtClean="0"/>
              <a:t>(</a:t>
            </a:r>
            <a:r>
              <a:rPr lang="es-AR" dirty="0" err="1" smtClean="0"/>
              <a:t>FaEA</a:t>
            </a:r>
            <a:r>
              <a:rPr lang="es-AR" dirty="0" smtClean="0"/>
              <a:t>, Neuquén, 23-Sep)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9250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457200" y="-27384"/>
            <a:ext cx="82296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4800" b="1" dirty="0" smtClean="0"/>
              <a:t>Historia del fútbol universitario</a:t>
            </a:r>
            <a:endParaRPr lang="es-AR" sz="4800" b="1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u="sng" dirty="0" smtClean="0"/>
              <a:t>Años 1992 – 1997</a:t>
            </a:r>
            <a:r>
              <a:rPr lang="es-MX" dirty="0" smtClean="0"/>
              <a:t>: Se suceden intentos fallidos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u="sng" dirty="0" smtClean="0"/>
              <a:t>Año 1998</a:t>
            </a:r>
          </a:p>
          <a:p>
            <a:pPr marL="0" indent="0">
              <a:buNone/>
            </a:pPr>
            <a:r>
              <a:rPr lang="es-MX" dirty="0" smtClean="0"/>
              <a:t>Por primera vez en más de 120 años existe consenso para que los equipos </a:t>
            </a:r>
            <a:r>
              <a:rPr lang="es-MX" dirty="0" err="1" smtClean="0"/>
              <a:t>rankeados</a:t>
            </a:r>
            <a:r>
              <a:rPr lang="es-MX" dirty="0" smtClean="0"/>
              <a:t> #1 y #2 se enfrenten a un único partido cuyo ganador pasará a ser EL campeón de la temporada</a:t>
            </a:r>
            <a:endParaRPr lang="es-AR" cap="small" dirty="0"/>
          </a:p>
        </p:txBody>
      </p:sp>
    </p:spTree>
    <p:extLst>
      <p:ext uri="{BB962C8B-B14F-4D97-AF65-F5344CB8AC3E}">
        <p14:creationId xmlns:p14="http://schemas.microsoft.com/office/powerpoint/2010/main" val="2898111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457200" y="-27384"/>
            <a:ext cx="82296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4800" i="1" dirty="0" err="1" smtClean="0"/>
              <a:t>Power</a:t>
            </a:r>
            <a:r>
              <a:rPr lang="es-MX" sz="4800" i="1" dirty="0" smtClean="0"/>
              <a:t> ranking: </a:t>
            </a:r>
            <a:r>
              <a:rPr lang="es-MX" sz="4800" i="1" dirty="0" err="1" smtClean="0"/>
              <a:t>Keener’s</a:t>
            </a:r>
            <a:r>
              <a:rPr lang="es-MX" sz="4800" i="1" dirty="0" smtClean="0"/>
              <a:t> </a:t>
            </a:r>
            <a:r>
              <a:rPr lang="es-MX" sz="4800" i="1" dirty="0" err="1" smtClean="0"/>
              <a:t>method</a:t>
            </a:r>
            <a:endParaRPr lang="es-AR" sz="4800" i="1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James P. Keener </a:t>
            </a:r>
            <a:r>
              <a:rPr lang="en-US" dirty="0" smtClean="0"/>
              <a:t>en 1993 </a:t>
            </a:r>
            <a:r>
              <a:rPr lang="en-US" dirty="0" err="1" smtClean="0"/>
              <a:t>publica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idea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establecer</a:t>
            </a:r>
            <a:r>
              <a:rPr lang="en-US" dirty="0" smtClean="0"/>
              <a:t> un ranking de </a:t>
            </a:r>
            <a:r>
              <a:rPr lang="en-US" dirty="0" err="1" smtClean="0"/>
              <a:t>equipos</a:t>
            </a:r>
            <a:r>
              <a:rPr lang="en-US" dirty="0" smtClean="0"/>
              <a:t> de </a:t>
            </a:r>
            <a:r>
              <a:rPr lang="en-US" dirty="0" err="1" smtClean="0"/>
              <a:t>fútbol</a:t>
            </a:r>
            <a:r>
              <a:rPr lang="en-US" dirty="0" smtClean="0"/>
              <a:t> </a:t>
            </a:r>
            <a:r>
              <a:rPr lang="en-US" dirty="0" err="1" smtClean="0"/>
              <a:t>universitario</a:t>
            </a:r>
            <a:r>
              <a:rPr lang="en-US" dirty="0" smtClean="0"/>
              <a:t> </a:t>
            </a:r>
            <a:r>
              <a:rPr lang="en-US" dirty="0" err="1" smtClean="0"/>
              <a:t>basado</a:t>
            </a:r>
            <a:r>
              <a:rPr lang="en-US" dirty="0" smtClean="0"/>
              <a:t> en </a:t>
            </a:r>
            <a:r>
              <a:rPr lang="en-US" dirty="0" err="1" smtClean="0"/>
              <a:t>cálculos</a:t>
            </a:r>
            <a:r>
              <a:rPr lang="en-US" dirty="0" smtClean="0"/>
              <a:t> </a:t>
            </a:r>
            <a:r>
              <a:rPr lang="en-US" dirty="0" err="1" smtClean="0"/>
              <a:t>matemáticos</a:t>
            </a:r>
            <a:r>
              <a:rPr lang="en-US" dirty="0"/>
              <a:t>,</a:t>
            </a:r>
            <a:r>
              <a:rPr lang="en-US" dirty="0" smtClean="0"/>
              <a:t> y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ese</a:t>
            </a:r>
            <a:r>
              <a:rPr lang="en-US" dirty="0" smtClean="0"/>
              <a:t> </a:t>
            </a:r>
            <a:r>
              <a:rPr lang="en-US" dirty="0" err="1"/>
              <a:t>c</a:t>
            </a:r>
            <a:r>
              <a:rPr lang="en-US" dirty="0" err="1" smtClean="0"/>
              <a:t>arácter</a:t>
            </a:r>
            <a:r>
              <a:rPr lang="en-US" dirty="0" smtClean="0"/>
              <a:t> “</a:t>
            </a:r>
            <a:r>
              <a:rPr lang="en-US" dirty="0" err="1" smtClean="0"/>
              <a:t>libre</a:t>
            </a:r>
            <a:r>
              <a:rPr lang="en-US" dirty="0" smtClean="0"/>
              <a:t> de </a:t>
            </a:r>
            <a:r>
              <a:rPr lang="en-US" dirty="0" err="1" smtClean="0"/>
              <a:t>subjetividades</a:t>
            </a:r>
            <a:r>
              <a:rPr lang="en-US" dirty="0" smtClean="0"/>
              <a:t>”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bien</a:t>
            </a:r>
            <a:r>
              <a:rPr lang="en-US" dirty="0" smtClean="0"/>
              <a:t> </a:t>
            </a:r>
            <a:r>
              <a:rPr lang="en-US" dirty="0" err="1" smtClean="0"/>
              <a:t>recibida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parte de </a:t>
            </a:r>
            <a:r>
              <a:rPr lang="en-US" dirty="0" err="1" smtClean="0"/>
              <a:t>medios</a:t>
            </a:r>
            <a:r>
              <a:rPr lang="en-US" dirty="0" smtClean="0"/>
              <a:t> y de la NCAA.</a:t>
            </a:r>
            <a:endParaRPr lang="en-US" dirty="0"/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120300"/>
            <a:ext cx="2015753" cy="2647356"/>
          </a:xfrm>
          <a:prstGeom prst="rect">
            <a:avLst/>
          </a:prstGeom>
        </p:spPr>
      </p:pic>
      <p:sp>
        <p:nvSpPr>
          <p:cNvPr id="6" name="3 Marcador de contenido"/>
          <p:cNvSpPr txBox="1">
            <a:spLocks/>
          </p:cNvSpPr>
          <p:nvPr/>
        </p:nvSpPr>
        <p:spPr>
          <a:xfrm>
            <a:off x="2843808" y="4005064"/>
            <a:ext cx="5853336" cy="2736304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i="1" dirty="0" smtClean="0"/>
          </a:p>
          <a:p>
            <a:pPr marL="0" indent="0">
              <a:buNone/>
            </a:pPr>
            <a:endParaRPr lang="en-US" sz="1600" i="1" dirty="0"/>
          </a:p>
          <a:p>
            <a:pPr marL="0" indent="0">
              <a:buNone/>
            </a:pPr>
            <a:endParaRPr lang="en-US" sz="1600" i="1" dirty="0" smtClean="0"/>
          </a:p>
          <a:p>
            <a:pPr marL="0" indent="0">
              <a:buNone/>
            </a:pPr>
            <a:endParaRPr lang="en-US" sz="1600" i="1" dirty="0"/>
          </a:p>
          <a:p>
            <a:pPr marL="0" indent="0">
              <a:buNone/>
            </a:pPr>
            <a:endParaRPr lang="en-US" sz="1600" i="1" dirty="0"/>
          </a:p>
          <a:p>
            <a:pPr marL="0" indent="0">
              <a:buNone/>
            </a:pPr>
            <a:endParaRPr lang="en-US" sz="1600" i="1" dirty="0" smtClean="0"/>
          </a:p>
          <a:p>
            <a:pPr marL="0" indent="0">
              <a:buNone/>
            </a:pPr>
            <a:r>
              <a:rPr lang="en-US" sz="1600" i="1" dirty="0" smtClean="0"/>
              <a:t>James P. Keener</a:t>
            </a:r>
          </a:p>
          <a:p>
            <a:pPr marL="0" indent="0">
              <a:buNone/>
            </a:pPr>
            <a:r>
              <a:rPr lang="en-US" sz="1600" dirty="0"/>
              <a:t>Professor of Bioengineering, University of Utah, Salt Lake </a:t>
            </a:r>
            <a:r>
              <a:rPr lang="en-US" sz="1600" dirty="0" smtClean="0"/>
              <a:t>City.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403976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457200" y="-27384"/>
            <a:ext cx="82296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4800" b="1" dirty="0"/>
              <a:t>Teorema de </a:t>
            </a:r>
            <a:r>
              <a:rPr lang="es-MX" sz="4800" b="1" dirty="0" err="1"/>
              <a:t>Perron-Frobenius</a:t>
            </a:r>
            <a:endParaRPr lang="es-AR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8531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dirty="0" smtClean="0"/>
              <a:t>Sea </a:t>
            </a:r>
            <a:r>
              <a:rPr lang="es-MX" sz="3500" dirty="0" smtClean="0">
                <a:latin typeface="Algerian" pitchFamily="82" charset="0"/>
              </a:rPr>
              <a:t>M</a:t>
            </a:r>
            <a:r>
              <a:rPr lang="es-MX" dirty="0" smtClean="0"/>
              <a:t> una matriz cuadrada positiva, </a:t>
            </a:r>
            <a:r>
              <a:rPr lang="es-MX" dirty="0">
                <a:latin typeface="Algerian" pitchFamily="82" charset="0"/>
              </a:rPr>
              <a:t>M</a:t>
            </a:r>
            <a:r>
              <a:rPr lang="es-MX" dirty="0"/>
              <a:t> </a:t>
            </a:r>
            <a:r>
              <a:rPr lang="es-MX" dirty="0" smtClean="0">
                <a:sym typeface="Symbol"/>
              </a:rPr>
              <a:t> </a:t>
            </a:r>
            <a:r>
              <a:rPr lang="es-MX" b="1" dirty="0" err="1">
                <a:sym typeface="Symbol"/>
              </a:rPr>
              <a:t>R</a:t>
            </a:r>
            <a:r>
              <a:rPr lang="es-MX" i="1" baseline="30000" dirty="0" err="1">
                <a:sym typeface="Symbol"/>
              </a:rPr>
              <a:t>n</a:t>
            </a:r>
            <a:r>
              <a:rPr lang="es-MX" baseline="30000" dirty="0" err="1">
                <a:sym typeface="Symbol"/>
              </a:rPr>
              <a:t>×</a:t>
            </a:r>
            <a:r>
              <a:rPr lang="es-MX" i="1" baseline="30000" dirty="0" err="1">
                <a:sym typeface="Symbol"/>
              </a:rPr>
              <a:t>n</a:t>
            </a:r>
            <a:r>
              <a:rPr lang="es-MX" dirty="0"/>
              <a:t> </a:t>
            </a:r>
            <a:endParaRPr lang="es-MX" dirty="0" smtClean="0"/>
          </a:p>
          <a:p>
            <a:pPr marL="571500" indent="-571500">
              <a:buFont typeface="+mj-lt"/>
              <a:buAutoNum type="romanLcPeriod"/>
            </a:pPr>
            <a:r>
              <a:rPr lang="es-MX" dirty="0"/>
              <a:t> </a:t>
            </a:r>
            <a:r>
              <a:rPr lang="es-MX" dirty="0" smtClean="0"/>
              <a:t>existe </a:t>
            </a:r>
            <a:r>
              <a:rPr lang="el-GR" dirty="0" smtClean="0"/>
              <a:t>λ</a:t>
            </a:r>
            <a:r>
              <a:rPr lang="es-MX" dirty="0" smtClean="0"/>
              <a:t> </a:t>
            </a:r>
            <a:r>
              <a:rPr lang="es-MX" dirty="0" err="1" smtClean="0"/>
              <a:t>autovalor</a:t>
            </a:r>
            <a:r>
              <a:rPr lang="es-MX" dirty="0" smtClean="0"/>
              <a:t> de </a:t>
            </a:r>
            <a:r>
              <a:rPr lang="es-MX" sz="3500" dirty="0" smtClean="0">
                <a:latin typeface="Algerian" pitchFamily="82" charset="0"/>
              </a:rPr>
              <a:t>M</a:t>
            </a:r>
            <a:r>
              <a:rPr lang="es-MX" dirty="0"/>
              <a:t>, real, simple y </a:t>
            </a:r>
            <a:r>
              <a:rPr lang="es-MX" dirty="0" smtClean="0"/>
              <a:t>positivo</a:t>
            </a:r>
            <a:endParaRPr lang="es-MX" dirty="0"/>
          </a:p>
          <a:p>
            <a:pPr marL="571500" indent="-571500">
              <a:buFont typeface="+mj-lt"/>
              <a:buAutoNum type="romanLcPeriod"/>
            </a:pPr>
            <a:r>
              <a:rPr lang="es-MX" sz="3500" dirty="0" smtClean="0"/>
              <a:t> </a:t>
            </a:r>
            <a:r>
              <a:rPr lang="es-MX" sz="3500" dirty="0" smtClean="0">
                <a:latin typeface="Algerian" pitchFamily="82" charset="0"/>
              </a:rPr>
              <a:t>M</a:t>
            </a:r>
            <a:r>
              <a:rPr lang="es-MX" dirty="0" smtClean="0"/>
              <a:t> </a:t>
            </a:r>
            <a:r>
              <a:rPr lang="es-MX" b="1" dirty="0" smtClean="0"/>
              <a:t>v</a:t>
            </a:r>
            <a:r>
              <a:rPr lang="es-MX" dirty="0" smtClean="0"/>
              <a:t>’ = </a:t>
            </a:r>
            <a:r>
              <a:rPr lang="el-GR" dirty="0" smtClean="0"/>
              <a:t>λ∙</a:t>
            </a:r>
            <a:r>
              <a:rPr lang="es-MX" b="1" dirty="0" smtClean="0"/>
              <a:t>v</a:t>
            </a:r>
            <a:r>
              <a:rPr lang="es-MX" dirty="0" smtClean="0"/>
              <a:t>, siendo v</a:t>
            </a:r>
            <a:r>
              <a:rPr lang="es-MX" baseline="-25000" dirty="0" smtClean="0"/>
              <a:t>i</a:t>
            </a:r>
            <a:r>
              <a:rPr lang="es-MX" dirty="0" smtClean="0"/>
              <a:t> </a:t>
            </a:r>
            <a:r>
              <a:rPr lang="es-AR" dirty="0" smtClean="0"/>
              <a:t>&gt; 0 para todo i, ∑</a:t>
            </a:r>
            <a:r>
              <a:rPr lang="es-AR" baseline="-25000" dirty="0" smtClean="0"/>
              <a:t>i</a:t>
            </a:r>
            <a:r>
              <a:rPr lang="es-AR" dirty="0" smtClean="0"/>
              <a:t> v</a:t>
            </a:r>
            <a:r>
              <a:rPr lang="es-AR" baseline="-25000" dirty="0" smtClean="0"/>
              <a:t>i </a:t>
            </a:r>
            <a:r>
              <a:rPr lang="es-AR" dirty="0" smtClean="0"/>
              <a:t>= 1</a:t>
            </a:r>
            <a:endParaRPr lang="es-AR" baseline="-25000" dirty="0" smtClean="0"/>
          </a:p>
          <a:p>
            <a:pPr marL="571500" indent="-571500">
              <a:buFont typeface="+mj-lt"/>
              <a:buAutoNum type="romanLcPeriod"/>
            </a:pPr>
            <a:r>
              <a:rPr lang="es-MX" dirty="0" smtClean="0"/>
              <a:t> </a:t>
            </a:r>
            <a:r>
              <a:rPr lang="el-GR" dirty="0" smtClean="0"/>
              <a:t>λ</a:t>
            </a:r>
            <a:r>
              <a:rPr lang="es-MX" dirty="0" smtClean="0"/>
              <a:t> es mayor, en módulo, a todo otro </a:t>
            </a:r>
            <a:r>
              <a:rPr lang="es-MX" dirty="0" err="1" smtClean="0"/>
              <a:t>autovalor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(y por ello a </a:t>
            </a:r>
            <a:r>
              <a:rPr lang="el-GR" dirty="0" smtClean="0"/>
              <a:t>λ</a:t>
            </a:r>
            <a:r>
              <a:rPr lang="es-MX" dirty="0" smtClean="0"/>
              <a:t> se lo llama el </a:t>
            </a:r>
            <a:r>
              <a:rPr lang="es-MX" i="1" dirty="0" err="1" smtClean="0"/>
              <a:t>autovalor</a:t>
            </a:r>
            <a:r>
              <a:rPr lang="es-MX" i="1" dirty="0" smtClean="0"/>
              <a:t> dominante</a:t>
            </a:r>
            <a:r>
              <a:rPr lang="es-MX" dirty="0" smtClean="0"/>
              <a:t>)</a:t>
            </a:r>
          </a:p>
          <a:p>
            <a:pPr marL="0" indent="0">
              <a:buNone/>
            </a:pPr>
            <a:endParaRPr lang="es-MX" sz="1700" dirty="0" smtClean="0"/>
          </a:p>
          <a:p>
            <a:pPr marL="0" indent="0">
              <a:buNone/>
            </a:pPr>
            <a:r>
              <a:rPr lang="es-MX" dirty="0" smtClean="0"/>
              <a:t>- Si </a:t>
            </a:r>
            <a:r>
              <a:rPr lang="es-MX" sz="3500" dirty="0">
                <a:latin typeface="Algerian" pitchFamily="82" charset="0"/>
              </a:rPr>
              <a:t>M</a:t>
            </a:r>
            <a:r>
              <a:rPr lang="es-MX" dirty="0" smtClean="0"/>
              <a:t> es irreductible, valen i. y ii. aún para </a:t>
            </a:r>
            <a:r>
              <a:rPr lang="es-MX" sz="3500" dirty="0">
                <a:latin typeface="Algerian" pitchFamily="82" charset="0"/>
              </a:rPr>
              <a:t>M</a:t>
            </a:r>
            <a:r>
              <a:rPr lang="es-MX" dirty="0" smtClean="0"/>
              <a:t> cuadrada no negativa</a:t>
            </a:r>
          </a:p>
          <a:p>
            <a:pPr marL="0" indent="0">
              <a:buNone/>
            </a:pPr>
            <a:r>
              <a:rPr lang="es-MX" dirty="0" smtClean="0"/>
              <a:t>- Si </a:t>
            </a:r>
            <a:r>
              <a:rPr lang="es-MX" sz="3500" dirty="0">
                <a:latin typeface="Algerian" pitchFamily="82" charset="0"/>
              </a:rPr>
              <a:t>M</a:t>
            </a:r>
            <a:r>
              <a:rPr lang="es-MX" dirty="0" smtClean="0"/>
              <a:t> es irreductible y no negativa, vale iii. con </a:t>
            </a:r>
            <a:r>
              <a:rPr lang="es-MX" dirty="0" smtClean="0"/>
              <a:t>“</a:t>
            </a:r>
            <a:r>
              <a:rPr lang="es-MX" b="1" dirty="0" smtClean="0"/>
              <a:t>≥</a:t>
            </a:r>
            <a:r>
              <a:rPr lang="es-MX" dirty="0" smtClean="0"/>
              <a:t>”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- Si </a:t>
            </a:r>
            <a:r>
              <a:rPr lang="es-MX" dirty="0" smtClean="0">
                <a:latin typeface="Algerian" pitchFamily="82" charset="0"/>
              </a:rPr>
              <a:t>M</a:t>
            </a:r>
            <a:r>
              <a:rPr lang="es-MX" dirty="0" smtClean="0"/>
              <a:t> es irreductible, no negativa y </a:t>
            </a:r>
            <a:r>
              <a:rPr lang="es-MX" dirty="0" err="1" smtClean="0">
                <a:latin typeface="Algerian" pitchFamily="82" charset="0"/>
              </a:rPr>
              <a:t>M</a:t>
            </a:r>
            <a:r>
              <a:rPr lang="es-MX" i="1" baseline="30000" dirty="0" err="1" smtClean="0"/>
              <a:t>p</a:t>
            </a:r>
            <a:r>
              <a:rPr lang="es-MX" dirty="0" smtClean="0"/>
              <a:t>&gt;0 para algún </a:t>
            </a:r>
            <a:r>
              <a:rPr lang="es-MX" i="1" dirty="0" smtClean="0"/>
              <a:t>p</a:t>
            </a:r>
            <a:r>
              <a:rPr lang="es-MX" dirty="0" smtClean="0"/>
              <a:t> </a:t>
            </a:r>
            <a:r>
              <a:rPr lang="es-MX" dirty="0" smtClean="0">
                <a:sym typeface="Symbol"/>
              </a:rPr>
              <a:t></a:t>
            </a:r>
            <a:r>
              <a:rPr lang="es-MX" dirty="0" smtClean="0"/>
              <a:t> </a:t>
            </a:r>
            <a:r>
              <a:rPr lang="es-MX" dirty="0" err="1" smtClean="0">
                <a:latin typeface="Algerian" pitchFamily="82" charset="0"/>
              </a:rPr>
              <a:t>M</a:t>
            </a:r>
            <a:r>
              <a:rPr lang="es-MX" i="1" baseline="30000" dirty="0" err="1" smtClean="0"/>
              <a:t>k</a:t>
            </a:r>
            <a:r>
              <a:rPr lang="es-MX" dirty="0" smtClean="0"/>
              <a:t> </a:t>
            </a:r>
            <a:r>
              <a:rPr lang="es-MX" b="1" dirty="0" smtClean="0"/>
              <a:t>x</a:t>
            </a:r>
            <a:r>
              <a:rPr lang="es-MX" dirty="0" smtClean="0"/>
              <a:t>’ converge a un múltiplo positivo de </a:t>
            </a:r>
            <a:r>
              <a:rPr lang="es-MX" b="1" dirty="0" smtClean="0"/>
              <a:t>v</a:t>
            </a:r>
            <a:r>
              <a:rPr lang="es-MX" dirty="0" smtClean="0"/>
              <a:t> si x</a:t>
            </a:r>
            <a:r>
              <a:rPr lang="es-MX" baseline="-25000" dirty="0" smtClean="0"/>
              <a:t>i</a:t>
            </a:r>
            <a:r>
              <a:rPr lang="es-MX" dirty="0" smtClean="0"/>
              <a:t>&gt;0 </a:t>
            </a:r>
            <a:r>
              <a:rPr lang="es-AR" dirty="0" smtClean="0"/>
              <a:t>∀</a:t>
            </a:r>
            <a:r>
              <a:rPr lang="es-MX" dirty="0" smtClean="0"/>
              <a:t>i</a:t>
            </a:r>
            <a:endParaRPr lang="es-MX" b="1" i="1" dirty="0" smtClean="0"/>
          </a:p>
        </p:txBody>
      </p:sp>
    </p:spTree>
    <p:extLst>
      <p:ext uri="{BB962C8B-B14F-4D97-AF65-F5344CB8AC3E}">
        <p14:creationId xmlns:p14="http://schemas.microsoft.com/office/powerpoint/2010/main" val="1126760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457200" y="-27384"/>
            <a:ext cx="82296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4800" b="1" dirty="0" smtClean="0"/>
              <a:t>Matriz cuadrada e irreductible</a:t>
            </a:r>
            <a:endParaRPr lang="es-AR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u="sng" dirty="0" smtClean="0"/>
              <a:t>DEFINICIONES</a:t>
            </a:r>
            <a:r>
              <a:rPr lang="es-MX" dirty="0" smtClean="0"/>
              <a:t> (equivalentes entre sí)</a:t>
            </a:r>
          </a:p>
          <a:p>
            <a:pPr marL="0" indent="0">
              <a:buNone/>
            </a:pPr>
            <a:endParaRPr lang="es-MX" sz="1600" dirty="0" smtClean="0"/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 </a:t>
            </a:r>
            <a:r>
              <a:rPr lang="es-MX" dirty="0" smtClean="0">
                <a:latin typeface="Algerian" pitchFamily="82" charset="0"/>
              </a:rPr>
              <a:t>M </a:t>
            </a:r>
            <a:r>
              <a:rPr lang="es-MX" dirty="0" smtClean="0"/>
              <a:t>es cuadrada e irreductible si sus filas y columnas no pueden permutar para adoptar la forma </a:t>
            </a:r>
            <a:r>
              <a:rPr lang="es-MX" dirty="0" smtClean="0">
                <a:latin typeface="Algerian" pitchFamily="82" charset="0"/>
              </a:rPr>
              <a:t>M</a:t>
            </a:r>
            <a:r>
              <a:rPr lang="es-MX" dirty="0" smtClean="0"/>
              <a:t> = </a:t>
            </a:r>
            <a:r>
              <a:rPr lang="es-MX" dirty="0" smtClean="0">
                <a:latin typeface="Algerian" pitchFamily="82" charset="0"/>
              </a:rPr>
              <a:t>M</a:t>
            </a:r>
            <a:r>
              <a:rPr lang="es-MX" baseline="-25000" dirty="0" smtClean="0"/>
              <a:t>11</a:t>
            </a:r>
            <a:r>
              <a:rPr lang="es-MX" dirty="0" smtClean="0"/>
              <a:t> </a:t>
            </a:r>
            <a:r>
              <a:rPr lang="es-MX" dirty="0" smtClean="0">
                <a:latin typeface="Algerian" pitchFamily="82" charset="0"/>
              </a:rPr>
              <a:t>M</a:t>
            </a:r>
            <a:r>
              <a:rPr lang="es-MX" baseline="-25000" dirty="0" smtClean="0"/>
              <a:t>12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                       0     </a:t>
            </a:r>
            <a:r>
              <a:rPr lang="es-MX" dirty="0" smtClean="0">
                <a:latin typeface="Algerian" pitchFamily="82" charset="0"/>
              </a:rPr>
              <a:t>M</a:t>
            </a:r>
            <a:r>
              <a:rPr lang="es-MX" baseline="-25000" dirty="0" smtClean="0"/>
              <a:t>22</a:t>
            </a:r>
          </a:p>
          <a:p>
            <a:pPr marL="514350" indent="-514350">
              <a:buFont typeface="+mj-lt"/>
              <a:buAutoNum type="arabicPeriod" startAt="2"/>
            </a:pPr>
            <a:endParaRPr lang="es-MX" sz="16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s-MX" dirty="0" smtClean="0"/>
              <a:t> </a:t>
            </a:r>
            <a:r>
              <a:rPr lang="es-MX" dirty="0">
                <a:latin typeface="Algerian" pitchFamily="82" charset="0"/>
              </a:rPr>
              <a:t>M </a:t>
            </a:r>
            <a:r>
              <a:rPr lang="es-MX" dirty="0"/>
              <a:t>es cuadrada e irreductible si </a:t>
            </a:r>
            <a:r>
              <a:rPr lang="es-MX" dirty="0" smtClean="0"/>
              <a:t>al verla como matriz de adyacencia de un grafo dirigido, éste es “fuertemente conexo”</a:t>
            </a:r>
            <a:endParaRPr lang="es-MX" dirty="0"/>
          </a:p>
        </p:txBody>
      </p:sp>
      <p:sp>
        <p:nvSpPr>
          <p:cNvPr id="4" name="3 Abrir corchete"/>
          <p:cNvSpPr/>
          <p:nvPr/>
        </p:nvSpPr>
        <p:spPr>
          <a:xfrm>
            <a:off x="3131840" y="3284984"/>
            <a:ext cx="45719" cy="108012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5 Cerrar corchete"/>
          <p:cNvSpPr/>
          <p:nvPr/>
        </p:nvSpPr>
        <p:spPr>
          <a:xfrm>
            <a:off x="4572000" y="3284984"/>
            <a:ext cx="45719" cy="1080120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26760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457200" y="-27384"/>
            <a:ext cx="82296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4800" b="1" dirty="0" smtClean="0"/>
              <a:t>ELO y </a:t>
            </a:r>
            <a:r>
              <a:rPr lang="es-MX" sz="4800" b="1" dirty="0" err="1" smtClean="0"/>
              <a:t>Power</a:t>
            </a:r>
            <a:r>
              <a:rPr lang="es-MX" sz="4800" b="1" dirty="0" smtClean="0"/>
              <a:t> ranking a la fecha</a:t>
            </a:r>
            <a:endParaRPr lang="es-AR" sz="48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0364334"/>
              </p:ext>
            </p:extLst>
          </p:nvPr>
        </p:nvGraphicFramePr>
        <p:xfrm>
          <a:off x="457200" y="1124744"/>
          <a:ext cx="82296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22188">
                <a:tc>
                  <a:txBody>
                    <a:bodyPr/>
                    <a:lstStyle/>
                    <a:p>
                      <a:r>
                        <a:rPr lang="es-MX" dirty="0" smtClean="0"/>
                        <a:t>Expansión a otros deportes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Recurso</a:t>
                      </a:r>
                      <a:r>
                        <a:rPr lang="es-MX" baseline="0" dirty="0" smtClean="0"/>
                        <a:t> de comunicación ampliamente usado</a:t>
                      </a:r>
                      <a:endParaRPr lang="es-AR" dirty="0"/>
                    </a:p>
                  </a:txBody>
                  <a:tcPr/>
                </a:tc>
              </a:tr>
              <a:tr h="23587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Sistema ELO:</a:t>
                      </a:r>
                      <a:r>
                        <a:rPr lang="es-MX" baseline="0" dirty="0" smtClean="0"/>
                        <a:t> después del Ajedrez fue adoptado por disciplinas tan diversas como el </a:t>
                      </a:r>
                      <a:r>
                        <a:rPr lang="es-MX" baseline="0" dirty="0" err="1" smtClean="0"/>
                        <a:t>backgammon</a:t>
                      </a:r>
                      <a:r>
                        <a:rPr lang="es-MX" baseline="0" dirty="0" smtClean="0"/>
                        <a:t>, </a:t>
                      </a:r>
                      <a:r>
                        <a:rPr lang="es-MX" baseline="0" dirty="0" err="1" smtClean="0"/>
                        <a:t>básket</a:t>
                      </a:r>
                      <a:r>
                        <a:rPr lang="es-MX" baseline="0" dirty="0" smtClean="0"/>
                        <a:t>, béisbol, fórmula 1, fútbol, etc.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s-MX" baseline="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baseline="0" dirty="0" err="1" smtClean="0"/>
                        <a:t>Power</a:t>
                      </a:r>
                      <a:r>
                        <a:rPr lang="es-MX" baseline="0" dirty="0" smtClean="0"/>
                        <a:t> ranking: hasta 2014 tuvo carácter oficial en el ranking de la NCAA que definió a los finalistas, desde entonces siguió usándose en fútbol universitario no oficialmente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Sistema ELO:</a:t>
                      </a:r>
                      <a:r>
                        <a:rPr lang="es-MX" baseline="0" dirty="0" smtClean="0"/>
                        <a:t> híper presente en el portal de periodismo de datos </a:t>
                      </a:r>
                      <a:r>
                        <a:rPr lang="es-MX" baseline="0" dirty="0" smtClean="0">
                          <a:latin typeface="Courier New" pitchFamily="49" charset="0"/>
                          <a:cs typeface="Courier New" pitchFamily="49" charset="0"/>
                        </a:rPr>
                        <a:t>fivethirtyeight.com</a:t>
                      </a:r>
                      <a:r>
                        <a:rPr lang="es-MX" baseline="0" dirty="0" smtClean="0"/>
                        <a:t>, propiedad del conglomerado de medios </a:t>
                      </a:r>
                      <a:r>
                        <a:rPr lang="es-MX" baseline="0" dirty="0" err="1" smtClean="0"/>
                        <a:t>abcNEWS</a:t>
                      </a:r>
                      <a:endParaRPr lang="es-MX" baseline="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s-MX" baseline="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baseline="0" dirty="0" err="1" smtClean="0"/>
                        <a:t>Power</a:t>
                      </a:r>
                      <a:r>
                        <a:rPr lang="es-MX" baseline="0" dirty="0" smtClean="0"/>
                        <a:t> ranking: secciones fijas en los sitios oficiales de las ligas NBA, NFL, etc. </a:t>
                      </a:r>
                      <a:r>
                        <a:rPr lang="es-MX" baseline="0" smtClean="0"/>
                        <a:t>y en el de </a:t>
                      </a:r>
                      <a:r>
                        <a:rPr lang="es-MX" baseline="0" dirty="0" smtClean="0"/>
                        <a:t>la </a:t>
                      </a:r>
                      <a:r>
                        <a:rPr lang="es-MX" baseline="0" smtClean="0"/>
                        <a:t>cadena ESPN</a:t>
                      </a:r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3 Marcador de contenido"/>
          <p:cNvSpPr txBox="1">
            <a:spLocks/>
          </p:cNvSpPr>
          <p:nvPr/>
        </p:nvSpPr>
        <p:spPr>
          <a:xfrm>
            <a:off x="457200" y="4581128"/>
            <a:ext cx="8239944" cy="216024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u="sng" dirty="0" smtClean="0"/>
              <a:t>CONCLUSIÓN</a:t>
            </a:r>
          </a:p>
          <a:p>
            <a:pPr marL="0" indent="0">
              <a:buNone/>
            </a:pPr>
            <a:r>
              <a:rPr lang="en-US" dirty="0" smtClean="0"/>
              <a:t>Dos </a:t>
            </a:r>
            <a:r>
              <a:rPr lang="en-US" dirty="0" err="1" smtClean="0"/>
              <a:t>construcciones</a:t>
            </a:r>
            <a:r>
              <a:rPr lang="en-US" dirty="0" smtClean="0"/>
              <a:t> de 1960 y 1993, </a:t>
            </a:r>
            <a:r>
              <a:rPr lang="en-US" dirty="0" err="1" smtClean="0"/>
              <a:t>nacidas</a:t>
            </a:r>
            <a:r>
              <a:rPr lang="en-US" dirty="0" smtClean="0"/>
              <a:t> del </a:t>
            </a:r>
            <a:r>
              <a:rPr lang="en-US" dirty="0" err="1" smtClean="0"/>
              <a:t>uso</a:t>
            </a:r>
            <a:r>
              <a:rPr lang="en-US" dirty="0" smtClean="0"/>
              <a:t> de </a:t>
            </a:r>
            <a:r>
              <a:rPr lang="en-US" dirty="0" err="1" smtClean="0"/>
              <a:t>conceptos</a:t>
            </a:r>
            <a:r>
              <a:rPr lang="en-US" dirty="0" smtClean="0"/>
              <a:t> </a:t>
            </a:r>
            <a:r>
              <a:rPr lang="en-US" dirty="0" err="1" smtClean="0"/>
              <a:t>matemáticos</a:t>
            </a:r>
            <a:r>
              <a:rPr lang="en-US" dirty="0"/>
              <a:t> </a:t>
            </a:r>
            <a:r>
              <a:rPr lang="en-US" dirty="0" smtClean="0"/>
              <a:t>en un </a:t>
            </a:r>
            <a:r>
              <a:rPr lang="en-US" dirty="0" err="1" smtClean="0"/>
              <a:t>entorno</a:t>
            </a:r>
            <a:r>
              <a:rPr lang="en-US" dirty="0" smtClean="0"/>
              <a:t> de </a:t>
            </a:r>
            <a:r>
              <a:rPr lang="en-US" dirty="0" err="1" smtClean="0"/>
              <a:t>aplicación</a:t>
            </a:r>
            <a:r>
              <a:rPr lang="en-US" dirty="0" smtClean="0"/>
              <a:t> </a:t>
            </a:r>
            <a:r>
              <a:rPr lang="en-US" dirty="0" err="1" smtClean="0"/>
              <a:t>infrecuente</a:t>
            </a:r>
            <a:r>
              <a:rPr lang="en-US" dirty="0" smtClean="0"/>
              <a:t>, </a:t>
            </a:r>
            <a:r>
              <a:rPr lang="en-US" dirty="0" err="1" smtClean="0"/>
              <a:t>siguen</a:t>
            </a:r>
            <a:r>
              <a:rPr lang="en-US" dirty="0" smtClean="0"/>
              <a:t> </a:t>
            </a:r>
            <a:r>
              <a:rPr lang="en-US" dirty="0" err="1" smtClean="0"/>
              <a:t>vivas</a:t>
            </a:r>
            <a:r>
              <a:rPr lang="en-US" dirty="0" smtClean="0"/>
              <a:t> en 2022.</a:t>
            </a:r>
            <a:endParaRPr lang="vi-VN" sz="5400" dirty="0"/>
          </a:p>
        </p:txBody>
      </p:sp>
    </p:spTree>
    <p:extLst>
      <p:ext uri="{BB962C8B-B14F-4D97-AF65-F5344CB8AC3E}">
        <p14:creationId xmlns:p14="http://schemas.microsoft.com/office/powerpoint/2010/main" val="137423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A. E. </a:t>
            </a:r>
            <a:r>
              <a:rPr lang="en-US" dirty="0" err="1"/>
              <a:t>Elo</a:t>
            </a:r>
            <a:r>
              <a:rPr lang="en-US" dirty="0"/>
              <a:t>. The rating of </a:t>
            </a:r>
            <a:r>
              <a:rPr lang="en-US" dirty="0" err="1"/>
              <a:t>chessplayers</a:t>
            </a:r>
            <a:r>
              <a:rPr lang="en-US" dirty="0"/>
              <a:t>, past and present. Arco Pub., 1978.</a:t>
            </a:r>
            <a:endParaRPr lang="en-US" dirty="0" smtClean="0"/>
          </a:p>
          <a:p>
            <a:endParaRPr lang="es-MX" dirty="0" smtClean="0"/>
          </a:p>
          <a:p>
            <a:r>
              <a:rPr lang="en-US" dirty="0"/>
              <a:t>J. P. Keener. The </a:t>
            </a:r>
            <a:r>
              <a:rPr lang="en-US" dirty="0" err="1"/>
              <a:t>Perron-Frobenius</a:t>
            </a:r>
            <a:r>
              <a:rPr lang="en-US" dirty="0"/>
              <a:t> theorem and the ranking of football teams. SIAM review, 35(1):80–93, 1993.</a:t>
            </a:r>
            <a:endParaRPr lang="vi-VN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457200" y="-27384"/>
            <a:ext cx="82296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8000" b="1" dirty="0" smtClean="0"/>
              <a:t> </a:t>
            </a:r>
            <a:r>
              <a:rPr lang="es-MX" sz="4800" b="1" dirty="0" smtClean="0"/>
              <a:t>Bibliografía</a:t>
            </a:r>
            <a:endParaRPr lang="es-AR" sz="4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" y="246589"/>
            <a:ext cx="733425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241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457200" y="-27384"/>
            <a:ext cx="82296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4800" b="1" dirty="0" smtClean="0"/>
              <a:t>¡¡ MUCHAS GRACIAS !!</a:t>
            </a:r>
            <a:endParaRPr lang="es-AR" sz="4800" b="1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Algunas últimas reflexiones</a:t>
            </a:r>
          </a:p>
          <a:p>
            <a:pPr marL="0" indent="0">
              <a:buNone/>
            </a:pPr>
            <a:endParaRPr lang="es-MX" sz="1600" u="sng" dirty="0"/>
          </a:p>
          <a:p>
            <a:pPr marL="0" indent="0">
              <a:buNone/>
            </a:pPr>
            <a:r>
              <a:rPr lang="es-MX" u="sng" dirty="0" smtClean="0">
                <a:hlinkClick r:id="rId2"/>
              </a:rPr>
              <a:t>pmislej@gmail.com</a:t>
            </a:r>
            <a:endParaRPr lang="es-AR" cap="small" dirty="0"/>
          </a:p>
        </p:txBody>
      </p:sp>
      <p:grpSp>
        <p:nvGrpSpPr>
          <p:cNvPr id="4" name="3 Grupo"/>
          <p:cNvGrpSpPr/>
          <p:nvPr/>
        </p:nvGrpSpPr>
        <p:grpSpPr>
          <a:xfrm>
            <a:off x="833264" y="3284984"/>
            <a:ext cx="8059216" cy="3435855"/>
            <a:chOff x="833264" y="3284984"/>
            <a:chExt cx="8059216" cy="343585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9281" y="3357012"/>
              <a:ext cx="4067175" cy="140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08559" y="4533126"/>
              <a:ext cx="6219825" cy="1200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3264" y="5674593"/>
              <a:ext cx="2514600" cy="676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8138" b="56317"/>
            <a:stretch/>
          </p:blipFill>
          <p:spPr bwMode="auto">
            <a:xfrm>
              <a:off x="3347864" y="5676508"/>
              <a:ext cx="5338936" cy="1044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2 Elipse"/>
            <p:cNvSpPr/>
            <p:nvPr/>
          </p:nvSpPr>
          <p:spPr>
            <a:xfrm>
              <a:off x="4774455" y="3284984"/>
              <a:ext cx="4118025" cy="1409700"/>
            </a:xfrm>
            <a:prstGeom prst="ellipse">
              <a:avLst/>
            </a:prstGeom>
            <a:noFill/>
            <a:ln w="76200">
              <a:solidFill>
                <a:srgbClr val="FFFF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9" name="8 Elipse"/>
            <p:cNvSpPr/>
            <p:nvPr/>
          </p:nvSpPr>
          <p:spPr>
            <a:xfrm>
              <a:off x="4355976" y="4751462"/>
              <a:ext cx="4118025" cy="560814"/>
            </a:xfrm>
            <a:prstGeom prst="ellipse">
              <a:avLst/>
            </a:prstGeom>
            <a:noFill/>
            <a:ln w="76200">
              <a:solidFill>
                <a:srgbClr val="FFFF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0" name="9 Elipse"/>
            <p:cNvSpPr/>
            <p:nvPr/>
          </p:nvSpPr>
          <p:spPr>
            <a:xfrm>
              <a:off x="3131840" y="5615548"/>
              <a:ext cx="1786631" cy="381942"/>
            </a:xfrm>
            <a:prstGeom prst="ellipse">
              <a:avLst/>
            </a:prstGeom>
            <a:noFill/>
            <a:ln w="76200">
              <a:solidFill>
                <a:srgbClr val="FFFF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</p:spTree>
    <p:extLst>
      <p:ext uri="{BB962C8B-B14F-4D97-AF65-F5344CB8AC3E}">
        <p14:creationId xmlns:p14="http://schemas.microsoft.com/office/powerpoint/2010/main" val="10967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409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RANKING DEPORTIVO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Un </a:t>
            </a:r>
            <a:r>
              <a:rPr lang="en-US" b="1" dirty="0" smtClean="0"/>
              <a:t>ranking </a:t>
            </a:r>
            <a:r>
              <a:rPr lang="en-US" b="1" dirty="0" err="1" smtClean="0"/>
              <a:t>deportivo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un </a:t>
            </a:r>
            <a:r>
              <a:rPr lang="en-US" dirty="0" err="1" smtClean="0"/>
              <a:t>ordenamiento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finita</a:t>
            </a:r>
            <a:r>
              <a:rPr lang="en-US" dirty="0" smtClean="0"/>
              <a:t> de </a:t>
            </a:r>
            <a:r>
              <a:rPr lang="en-US" dirty="0" err="1" smtClean="0"/>
              <a:t>deportistas</a:t>
            </a:r>
            <a:r>
              <a:rPr lang="en-US" dirty="0" smtClean="0"/>
              <a:t> o </a:t>
            </a:r>
            <a:r>
              <a:rPr lang="en-US" dirty="0" err="1" smtClean="0"/>
              <a:t>equipos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Desde</a:t>
            </a:r>
            <a:r>
              <a:rPr lang="en-US" dirty="0" smtClean="0"/>
              <a:t>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orígenes</a:t>
            </a:r>
            <a:r>
              <a:rPr lang="en-US" dirty="0" smtClean="0"/>
              <a:t>, los rankings se </a:t>
            </a:r>
            <a:r>
              <a:rPr lang="en-US" dirty="0" err="1" smtClean="0"/>
              <a:t>usan</a:t>
            </a:r>
            <a:r>
              <a:rPr lang="en-US" dirty="0" smtClean="0"/>
              <a:t> en </a:t>
            </a:r>
            <a:r>
              <a:rPr lang="en-US" dirty="0" err="1" smtClean="0"/>
              <a:t>deportes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múltiples</a:t>
            </a:r>
            <a:r>
              <a:rPr lang="en-US" dirty="0" smtClean="0"/>
              <a:t> </a:t>
            </a:r>
            <a:r>
              <a:rPr lang="en-US" dirty="0" err="1" smtClean="0"/>
              <a:t>propósitos</a:t>
            </a:r>
            <a:endParaRPr lang="vi-VN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457200" y="-27384"/>
            <a:ext cx="82296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4800" b="1" dirty="0" smtClean="0"/>
              <a:t>Definiciones y Usos </a:t>
            </a:r>
            <a:endParaRPr lang="es-AR" sz="4800" b="1" dirty="0"/>
          </a:p>
        </p:txBody>
      </p:sp>
      <p:sp>
        <p:nvSpPr>
          <p:cNvPr id="6" name="3 Marcador de contenido"/>
          <p:cNvSpPr txBox="1">
            <a:spLocks/>
          </p:cNvSpPr>
          <p:nvPr/>
        </p:nvSpPr>
        <p:spPr>
          <a:xfrm>
            <a:off x="467544" y="5013176"/>
            <a:ext cx="8229600" cy="1512168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Organización de torneos equilibrados</a:t>
            </a:r>
          </a:p>
          <a:p>
            <a:r>
              <a:rPr lang="es-MX" dirty="0" smtClean="0"/>
              <a:t>Como criterio de clasificación a finales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441391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 smtClean="0"/>
              <a:t>Hacia</a:t>
            </a:r>
            <a:r>
              <a:rPr lang="en-US" dirty="0" smtClean="0"/>
              <a:t> 1960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había</a:t>
            </a:r>
            <a:r>
              <a:rPr lang="en-US" dirty="0" smtClean="0"/>
              <a:t> </a:t>
            </a:r>
            <a:r>
              <a:rPr lang="en-US" dirty="0" err="1" smtClean="0"/>
              <a:t>conformada</a:t>
            </a:r>
            <a:r>
              <a:rPr lang="en-US" dirty="0" smtClean="0"/>
              <a:t> en el </a:t>
            </a:r>
            <a:r>
              <a:rPr lang="en-US" dirty="0" err="1" smtClean="0"/>
              <a:t>planeta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numerosa</a:t>
            </a:r>
            <a:r>
              <a:rPr lang="en-US" dirty="0" smtClean="0"/>
              <a:t> élite de </a:t>
            </a:r>
            <a:r>
              <a:rPr lang="en-US" dirty="0" err="1" smtClean="0"/>
              <a:t>jugadores</a:t>
            </a:r>
            <a:r>
              <a:rPr lang="en-US" dirty="0" smtClean="0"/>
              <a:t> de </a:t>
            </a:r>
            <a:r>
              <a:rPr lang="en-US" dirty="0" err="1" smtClean="0"/>
              <a:t>ajedrez</a:t>
            </a:r>
            <a:r>
              <a:rPr lang="en-US" dirty="0" smtClean="0"/>
              <a:t>, </a:t>
            </a:r>
            <a:r>
              <a:rPr lang="en-US" dirty="0" err="1" smtClean="0"/>
              <a:t>imposibles</a:t>
            </a:r>
            <a:r>
              <a:rPr lang="en-US" dirty="0" smtClean="0"/>
              <a:t> de </a:t>
            </a:r>
            <a:r>
              <a:rPr lang="en-US" dirty="0" err="1" smtClean="0"/>
              <a:t>reunir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físicamente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enfrentarlos</a:t>
            </a:r>
            <a:r>
              <a:rPr lang="en-US" dirty="0" smtClean="0"/>
              <a:t> y </a:t>
            </a:r>
            <a:r>
              <a:rPr lang="en-US" dirty="0" err="1" smtClean="0"/>
              <a:t>designar</a:t>
            </a:r>
            <a:r>
              <a:rPr lang="en-US" dirty="0" smtClean="0"/>
              <a:t> al </a:t>
            </a:r>
            <a:r>
              <a:rPr lang="en-US" dirty="0" err="1" smtClean="0"/>
              <a:t>mejor</a:t>
            </a:r>
            <a:r>
              <a:rPr lang="en-US" dirty="0" smtClean="0"/>
              <a:t> de </a:t>
            </a:r>
            <a:r>
              <a:rPr lang="en-US" dirty="0" err="1" smtClean="0"/>
              <a:t>ellos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campeón</a:t>
            </a:r>
            <a:r>
              <a:rPr lang="en-US" dirty="0" smtClean="0"/>
              <a:t> </a:t>
            </a:r>
            <a:r>
              <a:rPr lang="en-US" dirty="0" err="1" smtClean="0"/>
              <a:t>mundial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Sin embargo un rating </a:t>
            </a:r>
            <a:r>
              <a:rPr lang="en-US" dirty="0" err="1" smtClean="0"/>
              <a:t>numérico</a:t>
            </a:r>
            <a:r>
              <a:rPr lang="en-US" dirty="0" smtClean="0"/>
              <a:t> </a:t>
            </a:r>
            <a:r>
              <a:rPr lang="en-US" dirty="0" err="1" smtClean="0"/>
              <a:t>permitió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“los </a:t>
            </a:r>
            <a:r>
              <a:rPr lang="en-US" dirty="0" err="1" smtClean="0"/>
              <a:t>mejores</a:t>
            </a:r>
            <a:r>
              <a:rPr lang="en-US" dirty="0" smtClean="0"/>
              <a:t>” </a:t>
            </a:r>
            <a:r>
              <a:rPr lang="en-US" dirty="0" err="1" smtClean="0"/>
              <a:t>clasifiquen</a:t>
            </a:r>
            <a:r>
              <a:rPr lang="en-US" dirty="0" smtClean="0"/>
              <a:t> a </a:t>
            </a:r>
            <a:r>
              <a:rPr lang="en-US" dirty="0" err="1" smtClean="0"/>
              <a:t>eliminatorias</a:t>
            </a:r>
            <a:r>
              <a:rPr lang="en-US" dirty="0" smtClean="0"/>
              <a:t>, y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sólo</a:t>
            </a:r>
            <a:r>
              <a:rPr lang="en-US" dirty="0" smtClean="0"/>
              <a:t> los </a:t>
            </a:r>
            <a:r>
              <a:rPr lang="en-US" dirty="0" err="1" smtClean="0"/>
              <a:t>ganadores</a:t>
            </a:r>
            <a:r>
              <a:rPr lang="en-US" dirty="0" smtClean="0"/>
              <a:t> </a:t>
            </a:r>
            <a:r>
              <a:rPr lang="en-US" dirty="0" err="1" smtClean="0"/>
              <a:t>accedieran</a:t>
            </a:r>
            <a:r>
              <a:rPr lang="en-US" dirty="0" smtClean="0"/>
              <a:t> a </a:t>
            </a:r>
            <a:r>
              <a:rPr lang="en-US" dirty="0" err="1" smtClean="0"/>
              <a:t>disputarle</a:t>
            </a:r>
            <a:r>
              <a:rPr lang="en-US" dirty="0" smtClean="0"/>
              <a:t> el </a:t>
            </a:r>
            <a:r>
              <a:rPr lang="en-US" dirty="0" err="1" smtClean="0"/>
              <a:t>trono</a:t>
            </a:r>
            <a:r>
              <a:rPr lang="en-US" dirty="0" smtClean="0"/>
              <a:t> al </a:t>
            </a:r>
            <a:r>
              <a:rPr lang="en-US" dirty="0" err="1" smtClean="0"/>
              <a:t>campeón</a:t>
            </a:r>
            <a:r>
              <a:rPr lang="en-US" dirty="0" smtClean="0"/>
              <a:t> </a:t>
            </a:r>
            <a:r>
              <a:rPr lang="en-US" dirty="0" err="1" smtClean="0"/>
              <a:t>reinante</a:t>
            </a:r>
            <a:r>
              <a:rPr lang="en-US" dirty="0" smtClean="0"/>
              <a:t>,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tradición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el </a:t>
            </a:r>
            <a:r>
              <a:rPr lang="en-US" dirty="0" err="1" smtClean="0"/>
              <a:t>Ajedrez</a:t>
            </a:r>
            <a:r>
              <a:rPr lang="en-US" dirty="0" smtClean="0"/>
              <a:t> </a:t>
            </a:r>
            <a:r>
              <a:rPr lang="en-US" dirty="0" err="1" smtClean="0"/>
              <a:t>comenzó</a:t>
            </a:r>
            <a:r>
              <a:rPr lang="en-US" dirty="0" smtClean="0"/>
              <a:t> en 1886 y </a:t>
            </a:r>
            <a:r>
              <a:rPr lang="en-US" dirty="0" err="1" smtClean="0"/>
              <a:t>continúa</a:t>
            </a:r>
            <a:r>
              <a:rPr lang="en-US" dirty="0" smtClean="0"/>
              <a:t> hasta hoy.</a:t>
            </a:r>
            <a:endParaRPr lang="vi-VN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457200" y="-27384"/>
            <a:ext cx="82296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4800" b="1" dirty="0" smtClean="0"/>
              <a:t>El Sistema de Rating ELO</a:t>
            </a:r>
            <a:endParaRPr lang="es-AR" sz="4800" b="1" dirty="0"/>
          </a:p>
        </p:txBody>
      </p:sp>
    </p:spTree>
    <p:extLst>
      <p:ext uri="{BB962C8B-B14F-4D97-AF65-F5344CB8AC3E}">
        <p14:creationId xmlns:p14="http://schemas.microsoft.com/office/powerpoint/2010/main" val="3080630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60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Arpad </a:t>
            </a:r>
            <a:r>
              <a:rPr lang="en-US" b="1" dirty="0" err="1" smtClean="0"/>
              <a:t>Elo</a:t>
            </a:r>
            <a:r>
              <a:rPr lang="en-US" b="1" dirty="0" smtClean="0"/>
              <a:t> </a:t>
            </a:r>
            <a:r>
              <a:rPr lang="en-US" dirty="0" err="1" smtClean="0"/>
              <a:t>fue</a:t>
            </a:r>
            <a:r>
              <a:rPr lang="en-US" dirty="0" smtClean="0"/>
              <a:t> un </a:t>
            </a:r>
            <a:r>
              <a:rPr lang="en-US" dirty="0" err="1" smtClean="0"/>
              <a:t>físico</a:t>
            </a:r>
            <a:r>
              <a:rPr lang="en-US" dirty="0" smtClean="0"/>
              <a:t> </a:t>
            </a:r>
            <a:r>
              <a:rPr lang="en-US" dirty="0" err="1" smtClean="0"/>
              <a:t>húngaro-estadounidense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Además</a:t>
            </a:r>
            <a:r>
              <a:rPr lang="en-US" dirty="0" smtClean="0"/>
              <a:t> de aficionado al </a:t>
            </a:r>
            <a:r>
              <a:rPr lang="en-US" dirty="0" err="1" smtClean="0"/>
              <a:t>Ajedrez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Concibió</a:t>
            </a:r>
            <a:r>
              <a:rPr lang="en-US" dirty="0" smtClean="0"/>
              <a:t> en 1960 el </a:t>
            </a:r>
            <a:r>
              <a:rPr lang="en-US" dirty="0" err="1"/>
              <a:t>S</a:t>
            </a:r>
            <a:r>
              <a:rPr lang="en-US" dirty="0" err="1" smtClean="0"/>
              <a:t>istema</a:t>
            </a:r>
            <a:r>
              <a:rPr lang="en-US" dirty="0" smtClean="0"/>
              <a:t> a </a:t>
            </a:r>
            <a:r>
              <a:rPr lang="en-US" dirty="0" err="1" smtClean="0"/>
              <a:t>pedido</a:t>
            </a:r>
            <a:r>
              <a:rPr lang="en-US" dirty="0" smtClean="0"/>
              <a:t> de la </a:t>
            </a:r>
            <a:r>
              <a:rPr lang="en-US" dirty="0" err="1" smtClean="0"/>
              <a:t>Federación</a:t>
            </a:r>
            <a:r>
              <a:rPr lang="en-US" dirty="0" smtClean="0"/>
              <a:t> de USA</a:t>
            </a:r>
            <a:endParaRPr lang="vi-VN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457200" y="-27384"/>
            <a:ext cx="82296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4800" b="1" dirty="0" smtClean="0"/>
              <a:t>El Sistema de Rating ELO</a:t>
            </a:r>
            <a:endParaRPr lang="es-AR" sz="4800" b="1" dirty="0"/>
          </a:p>
        </p:txBody>
      </p:sp>
      <p:sp>
        <p:nvSpPr>
          <p:cNvPr id="7" name="3 Marcador de contenido"/>
          <p:cNvSpPr txBox="1">
            <a:spLocks/>
          </p:cNvSpPr>
          <p:nvPr/>
        </p:nvSpPr>
        <p:spPr>
          <a:xfrm>
            <a:off x="467544" y="3861048"/>
            <a:ext cx="8229600" cy="2736304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Se </a:t>
            </a:r>
            <a:r>
              <a:rPr lang="en-US" dirty="0"/>
              <a:t>lo </a:t>
            </a:r>
            <a:r>
              <a:rPr lang="en-US" dirty="0" err="1"/>
              <a:t>sigue</a:t>
            </a:r>
            <a:r>
              <a:rPr lang="en-US" dirty="0"/>
              <a:t> </a:t>
            </a:r>
            <a:r>
              <a:rPr lang="en-US" dirty="0" err="1"/>
              <a:t>usando</a:t>
            </a:r>
            <a:r>
              <a:rPr lang="en-US" dirty="0"/>
              <a:t> hasta </a:t>
            </a:r>
            <a:r>
              <a:rPr lang="en-US" dirty="0" smtClean="0"/>
              <a:t>hoy</a:t>
            </a:r>
          </a:p>
          <a:p>
            <a:pPr marL="0" indent="0">
              <a:buNone/>
            </a:pP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creación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miembro</a:t>
            </a:r>
            <a:r>
              <a:rPr lang="en-US" dirty="0" smtClean="0"/>
              <a:t> del Hall de la </a:t>
            </a:r>
            <a:r>
              <a:rPr lang="en-US" dirty="0" err="1" smtClean="0"/>
              <a:t>Fama</a:t>
            </a:r>
            <a:r>
              <a:rPr lang="en-US" dirty="0" smtClean="0"/>
              <a:t> del </a:t>
            </a:r>
            <a:r>
              <a:rPr lang="en-US" dirty="0" err="1" smtClean="0"/>
              <a:t>Ajedrez</a:t>
            </a:r>
            <a:endParaRPr lang="en-US" dirty="0" smtClean="0"/>
          </a:p>
          <a:p>
            <a:pPr marL="0" indent="0" algn="r">
              <a:buNone/>
            </a:pPr>
            <a:endParaRPr lang="en-US" sz="1600" i="1" dirty="0" smtClean="0"/>
          </a:p>
          <a:p>
            <a:pPr marL="0" indent="0" algn="r">
              <a:buNone/>
            </a:pPr>
            <a:endParaRPr lang="en-US" sz="1600" i="1" dirty="0"/>
          </a:p>
          <a:p>
            <a:pPr marL="0" indent="0" algn="r">
              <a:buNone/>
            </a:pPr>
            <a:endParaRPr lang="en-US" sz="1600" i="1" dirty="0" smtClean="0"/>
          </a:p>
          <a:p>
            <a:pPr marL="0" indent="0" algn="r">
              <a:buNone/>
            </a:pPr>
            <a:endParaRPr lang="en-US" sz="1600" i="1" dirty="0"/>
          </a:p>
          <a:p>
            <a:pPr marL="0" indent="0" algn="r">
              <a:buNone/>
            </a:pPr>
            <a:endParaRPr lang="en-US" sz="1600" i="1" dirty="0" smtClean="0"/>
          </a:p>
          <a:p>
            <a:pPr marL="0" indent="0" algn="r">
              <a:buNone/>
            </a:pPr>
            <a:r>
              <a:rPr lang="en-US" sz="1600" i="1" dirty="0" smtClean="0"/>
              <a:t>Arpad </a:t>
            </a:r>
            <a:r>
              <a:rPr lang="en-US" sz="1600" i="1" dirty="0" err="1" smtClean="0"/>
              <a:t>Elo</a:t>
            </a:r>
            <a:endParaRPr lang="en-US" sz="1600" i="1" dirty="0" smtClean="0"/>
          </a:p>
          <a:p>
            <a:pPr marL="0" indent="0" algn="r">
              <a:buNone/>
            </a:pPr>
            <a:r>
              <a:rPr lang="en-US" sz="1600" dirty="0" smtClean="0"/>
              <a:t>(1903-1992)</a:t>
            </a:r>
            <a:endParaRPr lang="en-US" sz="1600" dirty="0"/>
          </a:p>
          <a:p>
            <a:pPr marL="0" indent="0">
              <a:buFont typeface="Arial" pitchFamily="34" charset="0"/>
              <a:buNone/>
            </a:pPr>
            <a:endParaRPr lang="vi-VN" dirty="0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861048"/>
            <a:ext cx="2209380" cy="2642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427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457200" y="5501992"/>
            <a:ext cx="8003232" cy="720080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3 Marcador de contenido"/>
          <p:cNvSpPr>
            <a:spLocks noGrp="1"/>
          </p:cNvSpPr>
          <p:nvPr>
            <p:ph idx="1"/>
          </p:nvPr>
        </p:nvSpPr>
        <p:spPr>
          <a:xfrm>
            <a:off x="457200" y="1672209"/>
            <a:ext cx="8229600" cy="48531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i="1" dirty="0" smtClean="0"/>
              <a:t>El </a:t>
            </a:r>
            <a:r>
              <a:rPr lang="en-US" sz="1600" i="1" dirty="0" err="1" smtClean="0"/>
              <a:t>jugador</a:t>
            </a:r>
            <a:r>
              <a:rPr lang="en-US" sz="1600" i="1" dirty="0" smtClean="0"/>
              <a:t> 1 con media </a:t>
            </a:r>
            <a:r>
              <a:rPr lang="el-GR" sz="1600" i="1" dirty="0" smtClean="0"/>
              <a:t>μ</a:t>
            </a:r>
            <a:r>
              <a:rPr lang="es-MX" sz="1600" i="1" baseline="-25000" dirty="0" smtClean="0"/>
              <a:t>1</a:t>
            </a:r>
          </a:p>
          <a:p>
            <a:pPr marL="0" indent="0" algn="r">
              <a:buNone/>
            </a:pPr>
            <a:r>
              <a:rPr lang="es-MX" sz="1600" i="1" dirty="0" smtClean="0"/>
              <a:t>El jugador 2 con media </a:t>
            </a:r>
            <a:r>
              <a:rPr lang="el-GR" sz="1600" i="1" dirty="0" smtClean="0"/>
              <a:t>μ</a:t>
            </a:r>
            <a:r>
              <a:rPr lang="es-MX" sz="1600" i="1" baseline="-25000" dirty="0" smtClean="0"/>
              <a:t>2</a:t>
            </a:r>
            <a:endParaRPr lang="en-US" sz="1600" i="1" baseline="-2500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En la recta de </a:t>
            </a:r>
            <a:r>
              <a:rPr lang="en-US" dirty="0" err="1" smtClean="0"/>
              <a:t>números</a:t>
            </a:r>
            <a:r>
              <a:rPr lang="en-US" dirty="0" smtClean="0"/>
              <a:t> </a:t>
            </a:r>
            <a:r>
              <a:rPr lang="en-US" dirty="0" err="1" smtClean="0"/>
              <a:t>positivos</a:t>
            </a:r>
            <a:r>
              <a:rPr lang="en-US" dirty="0" smtClean="0"/>
              <a:t>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jugador</a:t>
            </a:r>
            <a:r>
              <a:rPr lang="en-US" dirty="0" smtClean="0"/>
              <a:t> </a:t>
            </a:r>
            <a:r>
              <a:rPr lang="en-US" b="1" dirty="0" smtClean="0"/>
              <a:t>J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representado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i="1" dirty="0" err="1" smtClean="0"/>
              <a:t>función</a:t>
            </a:r>
            <a:r>
              <a:rPr lang="en-US" i="1" dirty="0" smtClean="0"/>
              <a:t> </a:t>
            </a:r>
            <a:r>
              <a:rPr lang="en-US" i="1" dirty="0" err="1" smtClean="0"/>
              <a:t>aleatoria</a:t>
            </a:r>
            <a:r>
              <a:rPr lang="en-US" dirty="0" smtClean="0"/>
              <a:t> de forma </a:t>
            </a:r>
            <a:r>
              <a:rPr lang="en-US" dirty="0" err="1" smtClean="0"/>
              <a:t>acampanada</a:t>
            </a:r>
            <a:r>
              <a:rPr lang="en-US" dirty="0" smtClean="0"/>
              <a:t>, con media </a:t>
            </a:r>
            <a:r>
              <a:rPr lang="el-GR" b="1" dirty="0" smtClean="0"/>
              <a:t>μ</a:t>
            </a:r>
            <a:r>
              <a:rPr lang="es-MX" b="1" baseline="-25000" dirty="0" smtClean="0"/>
              <a:t>J</a:t>
            </a:r>
            <a:r>
              <a:rPr lang="es-MX" dirty="0" smtClean="0"/>
              <a:t> y desvío estándar </a:t>
            </a:r>
            <a:r>
              <a:rPr lang="el-GR" b="1" dirty="0" smtClean="0"/>
              <a:t>σ</a:t>
            </a:r>
            <a:r>
              <a:rPr lang="es-MX" dirty="0" smtClean="0"/>
              <a:t>, común a todos</a:t>
            </a:r>
          </a:p>
          <a:p>
            <a:pPr marL="0" indent="0">
              <a:buNone/>
            </a:pPr>
            <a:r>
              <a:rPr lang="es-MX" dirty="0" smtClean="0"/>
              <a:t>→ el “rating de J” será igual a la magnitud de </a:t>
            </a:r>
            <a:r>
              <a:rPr lang="el-GR" b="1" dirty="0" smtClean="0"/>
              <a:t>μ</a:t>
            </a:r>
            <a:r>
              <a:rPr lang="es-MX" b="1" baseline="-25000" dirty="0" smtClean="0"/>
              <a:t>J</a:t>
            </a: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457200" y="-27384"/>
            <a:ext cx="82296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4800" b="1" dirty="0" smtClean="0"/>
              <a:t>El Sistema de Rating ELO</a:t>
            </a:r>
            <a:endParaRPr lang="es-AR" sz="4800" b="1" dirty="0"/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683568" y="3429000"/>
            <a:ext cx="777686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975" y="2261632"/>
            <a:ext cx="3629025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5624" y="2261632"/>
            <a:ext cx="3629025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9385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En un </a:t>
            </a:r>
            <a:r>
              <a:rPr lang="en-US" dirty="0" err="1" smtClean="0"/>
              <a:t>inicio</a:t>
            </a:r>
            <a:r>
              <a:rPr lang="en-US" dirty="0" smtClean="0"/>
              <a:t> </a:t>
            </a:r>
            <a:r>
              <a:rPr lang="en-US" dirty="0" err="1" smtClean="0"/>
              <a:t>teórico</a:t>
            </a:r>
            <a:r>
              <a:rPr lang="en-US" dirty="0" smtClean="0"/>
              <a:t> </a:t>
            </a:r>
            <a:r>
              <a:rPr lang="en-US" dirty="0" err="1" smtClean="0"/>
              <a:t>todas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campanas</a:t>
            </a:r>
            <a:r>
              <a:rPr lang="en-US" dirty="0" smtClean="0"/>
              <a:t> </a:t>
            </a:r>
            <a:r>
              <a:rPr lang="en-US" dirty="0" err="1" smtClean="0"/>
              <a:t>parten</a:t>
            </a:r>
            <a:r>
              <a:rPr lang="en-US" dirty="0" smtClean="0"/>
              <a:t> </a:t>
            </a:r>
            <a:r>
              <a:rPr lang="en-US" dirty="0" err="1" smtClean="0"/>
              <a:t>ubicadas</a:t>
            </a:r>
            <a:r>
              <a:rPr lang="en-US" dirty="0" smtClean="0"/>
              <a:t> en el </a:t>
            </a:r>
            <a:r>
              <a:rPr lang="en-US" dirty="0" err="1" smtClean="0"/>
              <a:t>mismo</a:t>
            </a:r>
            <a:r>
              <a:rPr lang="en-US" dirty="0" smtClean="0"/>
              <a:t> </a:t>
            </a:r>
            <a:r>
              <a:rPr lang="en-US" dirty="0" err="1" smtClean="0"/>
              <a:t>lugar</a:t>
            </a:r>
            <a:r>
              <a:rPr lang="en-US" dirty="0" smtClean="0"/>
              <a:t> de la recta y el </a:t>
            </a:r>
            <a:r>
              <a:rPr lang="en-US" dirty="0" err="1" smtClean="0"/>
              <a:t>resultado</a:t>
            </a:r>
            <a:r>
              <a:rPr lang="en-US" dirty="0" smtClean="0"/>
              <a:t> de los </a:t>
            </a:r>
            <a:r>
              <a:rPr lang="en-US" dirty="0" err="1" smtClean="0"/>
              <a:t>enfrentamientos</a:t>
            </a:r>
            <a:r>
              <a:rPr lang="en-US" dirty="0" smtClean="0"/>
              <a:t> entre pares (en </a:t>
            </a:r>
            <a:r>
              <a:rPr lang="en-US" dirty="0" err="1"/>
              <a:t>A</a:t>
            </a:r>
            <a:r>
              <a:rPr lang="en-US" dirty="0" err="1" smtClean="0"/>
              <a:t>jedrez</a:t>
            </a:r>
            <a:r>
              <a:rPr lang="en-US" dirty="0" smtClean="0"/>
              <a:t> se </a:t>
            </a:r>
            <a:r>
              <a:rPr lang="en-US" dirty="0" err="1" smtClean="0"/>
              <a:t>dan</a:t>
            </a:r>
            <a:r>
              <a:rPr lang="en-US" dirty="0" smtClean="0"/>
              <a:t>: 1 </a:t>
            </a:r>
            <a:r>
              <a:rPr lang="en-US" dirty="0" err="1" smtClean="0"/>
              <a:t>pt</a:t>
            </a:r>
            <a:r>
              <a:rPr lang="en-US" dirty="0" smtClean="0"/>
              <a:t> al </a:t>
            </a:r>
            <a:r>
              <a:rPr lang="en-US" dirty="0" err="1" smtClean="0"/>
              <a:t>ganador</a:t>
            </a:r>
            <a:r>
              <a:rPr lang="en-US" dirty="0" smtClean="0"/>
              <a:t>, 0 </a:t>
            </a:r>
            <a:r>
              <a:rPr lang="en-US" dirty="0" err="1" smtClean="0"/>
              <a:t>pts</a:t>
            </a:r>
            <a:r>
              <a:rPr lang="en-US" dirty="0" smtClean="0"/>
              <a:t> al </a:t>
            </a:r>
            <a:r>
              <a:rPr lang="en-US" dirty="0" err="1" smtClean="0"/>
              <a:t>perdedor</a:t>
            </a:r>
            <a:r>
              <a:rPr lang="en-US" dirty="0" smtClean="0"/>
              <a:t>, ½-½ a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uno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empate</a:t>
            </a:r>
            <a:r>
              <a:rPr lang="en-US" dirty="0" smtClean="0"/>
              <a:t> el </a:t>
            </a:r>
            <a:r>
              <a:rPr lang="en-US" dirty="0" err="1" smtClean="0"/>
              <a:t>juego</a:t>
            </a:r>
            <a:r>
              <a:rPr lang="en-US" dirty="0" smtClean="0"/>
              <a:t>) </a:t>
            </a:r>
            <a:r>
              <a:rPr lang="en-US" dirty="0" err="1" smtClean="0"/>
              <a:t>hará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l-GR" dirty="0" smtClean="0"/>
              <a:t>μ</a:t>
            </a:r>
            <a:r>
              <a:rPr lang="es-MX" dirty="0" smtClean="0"/>
              <a:t>1 y </a:t>
            </a:r>
            <a:r>
              <a:rPr lang="el-GR" dirty="0" smtClean="0"/>
              <a:t>μ</a:t>
            </a:r>
            <a:r>
              <a:rPr lang="es-MX" dirty="0" smtClean="0"/>
              <a:t>2 vayan adoptando otros valores</a:t>
            </a:r>
            <a:endParaRPr lang="vi-VN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457200" y="-27384"/>
            <a:ext cx="82296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4800" b="1" dirty="0" smtClean="0"/>
              <a:t>El Sistema de Rating ELO</a:t>
            </a:r>
            <a:endParaRPr lang="es-AR" sz="4800" b="1" dirty="0"/>
          </a:p>
        </p:txBody>
      </p:sp>
      <p:sp>
        <p:nvSpPr>
          <p:cNvPr id="7" name="3 Marcador de contenido"/>
          <p:cNvSpPr txBox="1">
            <a:spLocks/>
          </p:cNvSpPr>
          <p:nvPr/>
        </p:nvSpPr>
        <p:spPr>
          <a:xfrm>
            <a:off x="485056" y="4725145"/>
            <a:ext cx="8229600" cy="1944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i="1" dirty="0" smtClean="0"/>
              <a:t>La media </a:t>
            </a:r>
            <a:r>
              <a:rPr lang="el-GR" sz="1600" i="1" dirty="0" smtClean="0"/>
              <a:t>μ</a:t>
            </a:r>
            <a:r>
              <a:rPr lang="es-MX" sz="1600" i="1" dirty="0" smtClean="0"/>
              <a:t>1 del jugador 1 y</a:t>
            </a:r>
          </a:p>
          <a:p>
            <a:pPr marL="0" indent="0">
              <a:buNone/>
            </a:pPr>
            <a:r>
              <a:rPr lang="es-MX" sz="1600" i="1" dirty="0"/>
              <a:t>l</a:t>
            </a:r>
            <a:r>
              <a:rPr lang="es-MX" sz="1600" i="1" dirty="0" smtClean="0"/>
              <a:t>a media </a:t>
            </a:r>
            <a:r>
              <a:rPr lang="el-GR" sz="1600" i="1" dirty="0" smtClean="0"/>
              <a:t>μ</a:t>
            </a:r>
            <a:r>
              <a:rPr lang="es-MX" sz="1600" i="1" dirty="0" smtClean="0"/>
              <a:t>2 del jugador 2 coinciden</a:t>
            </a:r>
            <a:endParaRPr lang="es-MX" b="1" baseline="-25000" dirty="0" smtClean="0"/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711424" y="6494864"/>
            <a:ext cx="777686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831" y="5314567"/>
            <a:ext cx="3629025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1211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Marcador de contenido"/>
          <p:cNvSpPr txBox="1">
            <a:spLocks/>
          </p:cNvSpPr>
          <p:nvPr/>
        </p:nvSpPr>
        <p:spPr>
          <a:xfrm>
            <a:off x="485056" y="1124744"/>
            <a:ext cx="8229600" cy="554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i="1" dirty="0" smtClean="0"/>
              <a:t>El </a:t>
            </a:r>
            <a:r>
              <a:rPr lang="es-MX" sz="1600" i="1" dirty="0" smtClean="0"/>
              <a:t>jugador 1 gana repetidamente al jugador 2 y la campana 1 se desplaza hacia mayores valores</a:t>
            </a:r>
          </a:p>
          <a:p>
            <a:pPr marL="0" indent="0">
              <a:buFont typeface="Arial" pitchFamily="34" charset="0"/>
              <a:buNone/>
            </a:pPr>
            <a:endParaRPr lang="es-MX" sz="1600" i="1" dirty="0"/>
          </a:p>
          <a:p>
            <a:pPr marL="0" indent="0">
              <a:buFont typeface="Arial" pitchFamily="34" charset="0"/>
              <a:buNone/>
            </a:pPr>
            <a:endParaRPr lang="es-MX" sz="1600" i="1" dirty="0" smtClean="0"/>
          </a:p>
          <a:p>
            <a:pPr marL="0" indent="0">
              <a:buFont typeface="Arial" pitchFamily="34" charset="0"/>
              <a:buNone/>
            </a:pPr>
            <a:endParaRPr lang="es-MX" sz="1600" i="1" dirty="0"/>
          </a:p>
          <a:p>
            <a:pPr marL="0" indent="0">
              <a:buFont typeface="Arial" pitchFamily="34" charset="0"/>
              <a:buNone/>
            </a:pPr>
            <a:endParaRPr lang="es-MX" sz="1600" i="1" dirty="0" smtClean="0"/>
          </a:p>
          <a:p>
            <a:pPr marL="0" indent="0">
              <a:buFont typeface="Arial" pitchFamily="34" charset="0"/>
              <a:buNone/>
            </a:pPr>
            <a:endParaRPr lang="es-MX" sz="1600" i="1" dirty="0"/>
          </a:p>
          <a:p>
            <a:pPr marL="0" indent="0">
              <a:buNone/>
            </a:pPr>
            <a:endParaRPr lang="en-US" sz="1600" i="1" dirty="0" smtClean="0"/>
          </a:p>
          <a:p>
            <a:pPr marL="0" indent="0">
              <a:buNone/>
            </a:pPr>
            <a:r>
              <a:rPr lang="en-US" sz="1600" i="1" dirty="0" smtClean="0"/>
              <a:t>Si el </a:t>
            </a:r>
            <a:r>
              <a:rPr lang="es-MX" sz="1600" i="1" dirty="0"/>
              <a:t>jugador 1 gana </a:t>
            </a:r>
            <a:r>
              <a:rPr lang="es-MX" sz="1600" i="1" dirty="0" smtClean="0"/>
              <a:t>nuevamente al </a:t>
            </a:r>
            <a:r>
              <a:rPr lang="es-MX" sz="1600" i="1" dirty="0"/>
              <a:t>jugador </a:t>
            </a:r>
            <a:r>
              <a:rPr lang="es-MX" sz="1600" i="1" dirty="0" smtClean="0"/>
              <a:t>2, la </a:t>
            </a:r>
            <a:r>
              <a:rPr lang="es-MX" sz="1600" i="1" dirty="0"/>
              <a:t>campana 1 </a:t>
            </a:r>
            <a:r>
              <a:rPr lang="es-MX" sz="1600" i="1" dirty="0" smtClean="0"/>
              <a:t>se desplazará CADA VEZ menos</a:t>
            </a:r>
          </a:p>
          <a:p>
            <a:pPr marL="0" indent="0">
              <a:buNone/>
            </a:pPr>
            <a:endParaRPr lang="es-MX" sz="1600" i="1" dirty="0"/>
          </a:p>
          <a:p>
            <a:pPr marL="0" indent="0">
              <a:buNone/>
            </a:pPr>
            <a:endParaRPr lang="es-MX" sz="1600" i="1" dirty="0" smtClean="0"/>
          </a:p>
          <a:p>
            <a:pPr marL="0" indent="0">
              <a:buNone/>
            </a:pPr>
            <a:endParaRPr lang="es-MX" sz="1600" i="1" dirty="0"/>
          </a:p>
          <a:p>
            <a:pPr marL="0" indent="0">
              <a:buNone/>
            </a:pPr>
            <a:endParaRPr lang="es-MX" sz="1600" i="1" dirty="0" smtClean="0"/>
          </a:p>
          <a:p>
            <a:pPr marL="0" indent="0">
              <a:buNone/>
            </a:pPr>
            <a:endParaRPr lang="es-MX" sz="1600" i="1" dirty="0" smtClean="0"/>
          </a:p>
          <a:p>
            <a:pPr marL="0" indent="0">
              <a:buNone/>
            </a:pPr>
            <a:r>
              <a:rPr lang="es-MX" sz="1600" i="1" dirty="0" smtClean="0"/>
              <a:t>El jugador 2 gana al jugador 1, la campana 2 avanza en la recta y la campana 1 retrocede</a:t>
            </a:r>
          </a:p>
          <a:p>
            <a:pPr marL="0" indent="0">
              <a:buFont typeface="Arial" pitchFamily="34" charset="0"/>
              <a:buNone/>
            </a:pPr>
            <a:r>
              <a:rPr lang="es-MX" sz="1600" i="1" dirty="0" smtClean="0"/>
              <a:t> </a:t>
            </a:r>
            <a:endParaRPr lang="es-MX" b="1" baseline="-25000" dirty="0" smtClean="0"/>
          </a:p>
        </p:txBody>
      </p:sp>
      <p:pic>
        <p:nvPicPr>
          <p:cNvPr id="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391" y="3633976"/>
            <a:ext cx="3629025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457200" y="-27384"/>
            <a:ext cx="82296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4800" b="1" dirty="0" smtClean="0"/>
              <a:t>El Sistema de Rating ELO</a:t>
            </a:r>
            <a:endParaRPr lang="es-AR" sz="4800" b="1" dirty="0"/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711424" y="6595471"/>
            <a:ext cx="777686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999" y="5428103"/>
            <a:ext cx="3629025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12 Conector recto de flecha"/>
          <p:cNvCxnSpPr/>
          <p:nvPr/>
        </p:nvCxnSpPr>
        <p:spPr>
          <a:xfrm>
            <a:off x="755576" y="2868176"/>
            <a:ext cx="777686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0808"/>
            <a:ext cx="3629025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700808"/>
            <a:ext cx="3629025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5429984"/>
            <a:ext cx="3629025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7" name="36 Conector recto de flecha"/>
          <p:cNvCxnSpPr/>
          <p:nvPr/>
        </p:nvCxnSpPr>
        <p:spPr>
          <a:xfrm>
            <a:off x="5436096" y="1731288"/>
            <a:ext cx="396000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 de flecha"/>
          <p:cNvCxnSpPr/>
          <p:nvPr/>
        </p:nvCxnSpPr>
        <p:spPr>
          <a:xfrm>
            <a:off x="5940192" y="3660264"/>
            <a:ext cx="360000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 de flecha"/>
          <p:cNvCxnSpPr/>
          <p:nvPr/>
        </p:nvCxnSpPr>
        <p:spPr>
          <a:xfrm>
            <a:off x="4932040" y="1731288"/>
            <a:ext cx="432000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 de flecha"/>
          <p:cNvCxnSpPr/>
          <p:nvPr/>
        </p:nvCxnSpPr>
        <p:spPr>
          <a:xfrm>
            <a:off x="4355976" y="1731288"/>
            <a:ext cx="504000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 de flecha"/>
          <p:cNvCxnSpPr/>
          <p:nvPr/>
        </p:nvCxnSpPr>
        <p:spPr>
          <a:xfrm>
            <a:off x="3707904" y="1731288"/>
            <a:ext cx="576000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 de flecha"/>
          <p:cNvCxnSpPr/>
          <p:nvPr/>
        </p:nvCxnSpPr>
        <p:spPr>
          <a:xfrm>
            <a:off x="2901503" y="1731288"/>
            <a:ext cx="720000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 de flecha"/>
          <p:cNvCxnSpPr/>
          <p:nvPr/>
        </p:nvCxnSpPr>
        <p:spPr>
          <a:xfrm>
            <a:off x="2392368" y="5414744"/>
            <a:ext cx="432000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 de flecha"/>
          <p:cNvCxnSpPr/>
          <p:nvPr/>
        </p:nvCxnSpPr>
        <p:spPr>
          <a:xfrm>
            <a:off x="6588224" y="5414744"/>
            <a:ext cx="360000" cy="0"/>
          </a:xfrm>
          <a:prstGeom prst="straightConnector1">
            <a:avLst/>
          </a:prstGeom>
          <a:ln w="762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Conector recto de flecha"/>
          <p:cNvCxnSpPr/>
          <p:nvPr/>
        </p:nvCxnSpPr>
        <p:spPr>
          <a:xfrm>
            <a:off x="755576" y="4797152"/>
            <a:ext cx="777686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629784"/>
            <a:ext cx="3629025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8303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457200" y="-27384"/>
            <a:ext cx="82296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4800" b="1" dirty="0" smtClean="0"/>
              <a:t>Historia del fútbol universitario</a:t>
            </a:r>
            <a:endParaRPr lang="es-AR" sz="4800" b="1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dirty="0" smtClean="0"/>
              <a:t>El fútbol americano (también conocido como </a:t>
            </a:r>
            <a:r>
              <a:rPr lang="es-MX" i="1" dirty="0" err="1" smtClean="0"/>
              <a:t>gridiron</a:t>
            </a:r>
            <a:r>
              <a:rPr lang="es-MX" i="1" dirty="0" smtClean="0"/>
              <a:t> </a:t>
            </a:r>
            <a:r>
              <a:rPr lang="es-MX" i="1" dirty="0" err="1" smtClean="0"/>
              <a:t>football</a:t>
            </a:r>
            <a:r>
              <a:rPr lang="es-MX" dirty="0" smtClean="0"/>
              <a:t>, el de los jugadores con cascos) se juega a nivel universitario en los Estados Unidos desde el año 1869.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Si de algo puede jactarse la organización de sus torneos es que pueden pasar décadas antes de imponer un cambio de reglas, y en rigor ninguno resultó ser una modificación “revolucionaria”.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301933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457200" y="-27384"/>
            <a:ext cx="82296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4800" b="1" dirty="0" smtClean="0"/>
              <a:t>Historia del fútbol universitario</a:t>
            </a:r>
            <a:endParaRPr lang="es-AR" sz="4800" b="1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En sus orígenes y ante la dificultad de trasladar los planteles de un extremo al otro del país, el deporte se practicó en torneos por </a:t>
            </a:r>
            <a:r>
              <a:rPr lang="es-MX" i="1" dirty="0" smtClean="0"/>
              <a:t>ligas de cercanía</a:t>
            </a:r>
            <a:r>
              <a:rPr lang="es-MX" dirty="0" smtClean="0"/>
              <a:t>. Este hecho impedía la designación de un </a:t>
            </a:r>
            <a:r>
              <a:rPr lang="es-MX" b="1" dirty="0" smtClean="0"/>
              <a:t>campeón nacional</a:t>
            </a:r>
            <a:r>
              <a:rPr lang="es-MX" dirty="0" smtClean="0"/>
              <a:t>, al menos como resultado del enfrentamiento entre los mejores equipos.</a:t>
            </a:r>
          </a:p>
          <a:p>
            <a:pPr marL="0" indent="0">
              <a:buNone/>
            </a:pPr>
            <a:endParaRPr lang="es-MX" i="1" dirty="0"/>
          </a:p>
          <a:p>
            <a:pPr marL="0" indent="0">
              <a:buNone/>
            </a:pPr>
            <a:r>
              <a:rPr lang="es-MX" cap="small" dirty="0" smtClean="0"/>
              <a:t>La ausencia de campeón permaneció hasta… </a:t>
            </a:r>
            <a:r>
              <a:rPr lang="es-MX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1992</a:t>
            </a:r>
            <a:r>
              <a:rPr lang="es-MX" cap="small" dirty="0" smtClean="0"/>
              <a:t>.</a:t>
            </a:r>
            <a:endParaRPr lang="es-AR" cap="small" dirty="0"/>
          </a:p>
        </p:txBody>
      </p:sp>
    </p:spTree>
    <p:extLst>
      <p:ext uri="{BB962C8B-B14F-4D97-AF65-F5344CB8AC3E}">
        <p14:creationId xmlns:p14="http://schemas.microsoft.com/office/powerpoint/2010/main" val="421004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29541</TotalTime>
  <Words>1033</Words>
  <Application>Microsoft Office PowerPoint</Application>
  <PresentationFormat>Presentación en pantalla (4:3)</PresentationFormat>
  <Paragraphs>114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Repaso a dos de los rankings más empleados en deportes  Pablo Mislej Instituto de Cálculo UBA-Conicet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Esqueleto de Tesis de Mislej</dc:title>
  <dc:creator>Adm</dc:creator>
  <cp:lastModifiedBy>Adm</cp:lastModifiedBy>
  <cp:revision>239</cp:revision>
  <dcterms:created xsi:type="dcterms:W3CDTF">2022-06-21T21:02:56Z</dcterms:created>
  <dcterms:modified xsi:type="dcterms:W3CDTF">2022-10-03T19:10:15Z</dcterms:modified>
</cp:coreProperties>
</file>